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F54E4036-3D34-4DED-AEF6-BF06E5614FB0}" type="datetimeFigureOut">
              <a:rPr lang="nl-NL" smtClean="0"/>
              <a:t>17-6-2015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DEB7141-3EA0-4105-A767-3940B4DA04BF}"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F54E4036-3D34-4DED-AEF6-BF06E5614FB0}" type="datetimeFigureOut">
              <a:rPr lang="nl-NL" smtClean="0"/>
              <a:t>17-6-2015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DEB7141-3EA0-4105-A767-3940B4DA04BF}"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nl-NL" smtClean="0"/>
              <a:t>Klik om de stijl te bewerken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F54E4036-3D34-4DED-AEF6-BF06E5614FB0}" type="datetimeFigureOut">
              <a:rPr lang="nl-NL" smtClean="0"/>
              <a:t>17-6-2015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DEB7141-3EA0-4105-A767-3940B4DA04BF}"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F54E4036-3D34-4DED-AEF6-BF06E5614FB0}" type="datetimeFigureOut">
              <a:rPr lang="nl-NL" smtClean="0"/>
              <a:t>17-6-2015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DEB7141-3EA0-4105-A767-3940B4DA04BF}"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nl-NL" smtClean="0"/>
              <a:t>Klik om de stijl te bewerken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F54E4036-3D34-4DED-AEF6-BF06E5614FB0}" type="datetimeFigureOut">
              <a:rPr lang="nl-NL" smtClean="0"/>
              <a:t>17-6-2015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DEB7141-3EA0-4105-A767-3940B4DA04BF}"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F54E4036-3D34-4DED-AEF6-BF06E5614FB0}" type="datetimeFigureOut">
              <a:rPr lang="nl-NL" smtClean="0"/>
              <a:t>17-6-2015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DEB7141-3EA0-4105-A767-3940B4DA04BF}"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Date Placeholder 6"/>
          <p:cNvSpPr>
            <a:spLocks noGrp="1"/>
          </p:cNvSpPr>
          <p:nvPr>
            <p:ph type="dt" sz="half" idx="10"/>
          </p:nvPr>
        </p:nvSpPr>
        <p:spPr/>
        <p:txBody>
          <a:bodyPr/>
          <a:lstStyle/>
          <a:p>
            <a:fld id="{F54E4036-3D34-4DED-AEF6-BF06E5614FB0}" type="datetimeFigureOut">
              <a:rPr lang="nl-NL" smtClean="0"/>
              <a:t>17-6-2015</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DEB7141-3EA0-4105-A767-3940B4DA04BF}"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Date Placeholder 2"/>
          <p:cNvSpPr>
            <a:spLocks noGrp="1"/>
          </p:cNvSpPr>
          <p:nvPr>
            <p:ph type="dt" sz="half" idx="10"/>
          </p:nvPr>
        </p:nvSpPr>
        <p:spPr/>
        <p:txBody>
          <a:bodyPr/>
          <a:lstStyle/>
          <a:p>
            <a:fld id="{F54E4036-3D34-4DED-AEF6-BF06E5614FB0}" type="datetimeFigureOut">
              <a:rPr lang="nl-NL" smtClean="0"/>
              <a:t>17-6-2015</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DEB7141-3EA0-4105-A767-3940B4DA04BF}"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4E4036-3D34-4DED-AEF6-BF06E5614FB0}" type="datetimeFigureOut">
              <a:rPr lang="nl-NL" smtClean="0"/>
              <a:t>17-6-2015</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DEB7141-3EA0-4105-A767-3940B4DA04BF}"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nl-NL" smtClean="0"/>
              <a:t>Klik om de stijl te bewerken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F54E4036-3D34-4DED-AEF6-BF06E5614FB0}" type="datetimeFigureOut">
              <a:rPr lang="nl-NL" smtClean="0"/>
              <a:t>17-6-2015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DEB7141-3EA0-4105-A767-3940B4DA04BF}" type="slidenum">
              <a:rPr lang="nl-NL" smtClean="0"/>
              <a:t>‹nr.›</a:t>
            </a:fld>
            <a:endParaRPr lang="nl-NL"/>
          </a:p>
        </p:txBody>
      </p:sp>
      <p:sp>
        <p:nvSpPr>
          <p:cNvPr id="9" name="Content Placeholder 8"/>
          <p:cNvSpPr>
            <a:spLocks noGrp="1"/>
          </p:cNvSpPr>
          <p:nvPr>
            <p:ph sz="quarter" idx="13"/>
          </p:nvPr>
        </p:nvSpPr>
        <p:spPr>
          <a:xfrm>
            <a:off x="304800" y="381000"/>
            <a:ext cx="7772400" cy="494284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nl-NL" smtClean="0"/>
              <a:t>Klik om de stijl te bewerken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8" name="Date Placeholder 7"/>
          <p:cNvSpPr>
            <a:spLocks noGrp="1"/>
          </p:cNvSpPr>
          <p:nvPr>
            <p:ph type="dt" sz="half" idx="10"/>
          </p:nvPr>
        </p:nvSpPr>
        <p:spPr/>
        <p:txBody>
          <a:bodyPr/>
          <a:lstStyle/>
          <a:p>
            <a:fld id="{F54E4036-3D34-4DED-AEF6-BF06E5614FB0}" type="datetimeFigureOut">
              <a:rPr lang="nl-NL" smtClean="0"/>
              <a:t>17-6-2015</a:t>
            </a:fld>
            <a:endParaRPr lang="nl-NL"/>
          </a:p>
        </p:txBody>
      </p:sp>
      <p:sp>
        <p:nvSpPr>
          <p:cNvPr id="9" name="Slide Number Placeholder 8"/>
          <p:cNvSpPr>
            <a:spLocks noGrp="1"/>
          </p:cNvSpPr>
          <p:nvPr>
            <p:ph type="sldNum" sz="quarter" idx="11"/>
          </p:nvPr>
        </p:nvSpPr>
        <p:spPr/>
        <p:txBody>
          <a:bodyPr/>
          <a:lstStyle/>
          <a:p>
            <a:fld id="{1DEB7141-3EA0-4105-A767-3940B4DA04BF}" type="slidenum">
              <a:rPr lang="nl-NL" smtClean="0"/>
              <a:t>‹nr.›</a:t>
            </a:fld>
            <a:endParaRPr lang="nl-NL"/>
          </a:p>
        </p:txBody>
      </p:sp>
      <p:sp>
        <p:nvSpPr>
          <p:cNvPr id="10" name="Footer Placeholder 9"/>
          <p:cNvSpPr>
            <a:spLocks noGrp="1"/>
          </p:cNvSpPr>
          <p:nvPr>
            <p:ph type="ftr" sz="quarter" idx="12"/>
          </p:nvPr>
        </p:nvSpPr>
        <p:spPr/>
        <p:txBody>
          <a:bodyPr/>
          <a:lstStyle/>
          <a:p>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nl-NL" smtClean="0"/>
              <a:t>Klik om de stijl te bewerken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DEB7141-3EA0-4105-A767-3940B4DA04BF}" type="slidenum">
              <a:rPr lang="nl-NL" smtClean="0"/>
              <a:t>‹nr.›</a:t>
            </a:fld>
            <a:endParaRPr lang="nl-NL"/>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nl-NL"/>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54E4036-3D34-4DED-AEF6-BF06E5614FB0}" type="datetimeFigureOut">
              <a:rPr lang="nl-NL" smtClean="0"/>
              <a:t>17-6-2015</a:t>
            </a:fld>
            <a:endParaRPr lang="nl-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124744"/>
            <a:ext cx="7543800" cy="2016224"/>
          </a:xfrm>
        </p:spPr>
        <p:txBody>
          <a:bodyPr/>
          <a:lstStyle/>
          <a:p>
            <a:r>
              <a:rPr lang="nl-NL" dirty="0" smtClean="0"/>
              <a:t>Latex en Rubber</a:t>
            </a:r>
            <a:endParaRPr lang="nl-NL" dirty="0"/>
          </a:p>
        </p:txBody>
      </p:sp>
      <p:sp>
        <p:nvSpPr>
          <p:cNvPr id="3" name="Ondertitel 2"/>
          <p:cNvSpPr>
            <a:spLocks noGrp="1"/>
          </p:cNvSpPr>
          <p:nvPr>
            <p:ph type="subTitle" idx="1"/>
          </p:nvPr>
        </p:nvSpPr>
        <p:spPr/>
        <p:txBody>
          <a:bodyPr/>
          <a:lstStyle/>
          <a:p>
            <a:endParaRPr lang="nl-NL" dirty="0"/>
          </a:p>
        </p:txBody>
      </p:sp>
      <p:pic>
        <p:nvPicPr>
          <p:cNvPr id="4" name="Afbeelding 3" descr="C:\Users\Kor &amp; Annoeschka\Pictures\Annoes\Rubber4.jpg"/>
          <p:cNvPicPr/>
          <p:nvPr/>
        </p:nvPicPr>
        <p:blipFill>
          <a:blip r:embed="rId2" cstate="print"/>
          <a:srcRect/>
          <a:stretch>
            <a:fillRect/>
          </a:stretch>
        </p:blipFill>
        <p:spPr bwMode="auto">
          <a:xfrm>
            <a:off x="5436096" y="3789040"/>
            <a:ext cx="2686685" cy="2867025"/>
          </a:xfrm>
          <a:prstGeom prst="rect">
            <a:avLst/>
          </a:prstGeom>
          <a:noFill/>
          <a:ln w="9525">
            <a:noFill/>
            <a:miter lim="800000"/>
            <a:headEnd/>
            <a:tailEnd/>
          </a:ln>
        </p:spPr>
      </p:pic>
    </p:spTree>
    <p:extLst>
      <p:ext uri="{BB962C8B-B14F-4D97-AF65-F5344CB8AC3E}">
        <p14:creationId xmlns:p14="http://schemas.microsoft.com/office/powerpoint/2010/main" val="2900105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7620000" cy="274042"/>
          </a:xfrm>
        </p:spPr>
        <p:txBody>
          <a:bodyPr/>
          <a:lstStyle/>
          <a:p>
            <a:endParaRPr lang="nl-NL" dirty="0"/>
          </a:p>
        </p:txBody>
      </p:sp>
      <p:sp>
        <p:nvSpPr>
          <p:cNvPr id="3" name="Tijdelijke aanduiding voor inhoud 2"/>
          <p:cNvSpPr>
            <a:spLocks noGrp="1"/>
          </p:cNvSpPr>
          <p:nvPr>
            <p:ph idx="1"/>
          </p:nvPr>
        </p:nvSpPr>
        <p:spPr>
          <a:xfrm>
            <a:off x="457200" y="980728"/>
            <a:ext cx="7620000" cy="5420072"/>
          </a:xfrm>
        </p:spPr>
        <p:txBody>
          <a:bodyPr>
            <a:normAutofit/>
          </a:bodyPr>
          <a:lstStyle/>
          <a:p>
            <a:r>
              <a:rPr lang="nl-NL" b="1" dirty="0" smtClean="0"/>
              <a:t>Rubber </a:t>
            </a:r>
            <a:r>
              <a:rPr lang="nl-NL" b="1" dirty="0"/>
              <a:t>wordt slijtvast</a:t>
            </a:r>
            <a:r>
              <a:rPr lang="nl-NL" dirty="0"/>
              <a:t/>
            </a:r>
            <a:br>
              <a:rPr lang="nl-NL" dirty="0"/>
            </a:br>
            <a:r>
              <a:rPr lang="nl-NL" dirty="0"/>
              <a:t>Zo'n 3/4 van de rubberproductie gaat naar de autobandenindustrie. Een bekend bandenmerk is 'Goodyear'. Dit is ook de naam van de Amerikaan die de belangrijkste bewerking van latex, het vulkaniseren door middel van zwavel, in 1831 uitvond. </a:t>
            </a:r>
            <a:endParaRPr lang="nl-NL" dirty="0" smtClean="0"/>
          </a:p>
          <a:p>
            <a:r>
              <a:rPr lang="nl-NL" dirty="0"/>
              <a:t/>
            </a:r>
            <a:br>
              <a:rPr lang="nl-NL" dirty="0"/>
            </a:br>
            <a:r>
              <a:rPr lang="nl-NL" b="1" dirty="0"/>
              <a:t>Slijtvast</a:t>
            </a:r>
            <a:r>
              <a:rPr lang="nl-NL" dirty="0"/>
              <a:t/>
            </a:r>
            <a:br>
              <a:rPr lang="nl-NL" dirty="0"/>
            </a:br>
            <a:r>
              <a:rPr lang="nl-NL" dirty="0"/>
              <a:t>Door te spelen met de hoeveelheid natuur- en synthetisch rubber in een band, </a:t>
            </a:r>
            <a:r>
              <a:rPr lang="nl-NL" dirty="0" smtClean="0"/>
              <a:t>maakt </a:t>
            </a:r>
            <a:r>
              <a:rPr lang="nl-NL" dirty="0"/>
              <a:t>de fabrikant verschillende kwaliteiten, zoals een zomer- en winterband. Tot 10 jaar geleden was roet de meest gebruikte hulpstof in autobanden. Nu wordt ook silica toegevoegd ter versterking van rubber. Daardoor wordt een band 60 tot 80 procent slijtvaster.</a:t>
            </a:r>
          </a:p>
          <a:p>
            <a:endParaRPr lang="nl-NL" dirty="0"/>
          </a:p>
        </p:txBody>
      </p:sp>
    </p:spTree>
    <p:extLst>
      <p:ext uri="{BB962C8B-B14F-4D97-AF65-F5344CB8AC3E}">
        <p14:creationId xmlns:p14="http://schemas.microsoft.com/office/powerpoint/2010/main" val="25267582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114300" indent="0">
              <a:buNone/>
            </a:pPr>
            <a:r>
              <a:rPr lang="nl-NL" dirty="0" smtClean="0"/>
              <a:t>	Wat zijn de eigenschappen van rubber??</a:t>
            </a:r>
          </a:p>
          <a:p>
            <a:pPr marL="114300" indent="0">
              <a:buNone/>
            </a:pPr>
            <a:endParaRPr lang="nl-NL" dirty="0"/>
          </a:p>
          <a:p>
            <a:r>
              <a:rPr lang="nl-NL" dirty="0" smtClean="0"/>
              <a:t>Elastisch, en komt na uitrekken in zijn oorspronkelijke vorm terug</a:t>
            </a:r>
          </a:p>
          <a:p>
            <a:r>
              <a:rPr lang="nl-NL" dirty="0" smtClean="0"/>
              <a:t>Slijtvast, maar kan zeker</a:t>
            </a:r>
            <a:r>
              <a:rPr lang="nl-NL" dirty="0" smtClean="0"/>
              <a:t> verouderen </a:t>
            </a:r>
            <a:r>
              <a:rPr lang="nl-NL" smtClean="0"/>
              <a:t>(elastiekje !!)</a:t>
            </a:r>
            <a:endParaRPr lang="nl-NL" dirty="0"/>
          </a:p>
        </p:txBody>
      </p:sp>
    </p:spTree>
    <p:extLst>
      <p:ext uri="{BB962C8B-B14F-4D97-AF65-F5344CB8AC3E}">
        <p14:creationId xmlns:p14="http://schemas.microsoft.com/office/powerpoint/2010/main" val="262602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202034"/>
          </a:xfrm>
        </p:spPr>
        <p:txBody>
          <a:bodyPr>
            <a:normAutofit fontScale="90000"/>
          </a:bodyPr>
          <a:lstStyle/>
          <a:p>
            <a:endParaRPr lang="nl-NL" dirty="0"/>
          </a:p>
        </p:txBody>
      </p:sp>
      <p:sp>
        <p:nvSpPr>
          <p:cNvPr id="3" name="Tijdelijke aanduiding voor inhoud 2"/>
          <p:cNvSpPr>
            <a:spLocks noGrp="1"/>
          </p:cNvSpPr>
          <p:nvPr>
            <p:ph idx="1"/>
          </p:nvPr>
        </p:nvSpPr>
        <p:spPr>
          <a:xfrm>
            <a:off x="457200" y="1600200"/>
            <a:ext cx="7643192" cy="4800600"/>
          </a:xfrm>
        </p:spPr>
        <p:txBody>
          <a:bodyPr>
            <a:normAutofit/>
          </a:bodyPr>
          <a:lstStyle/>
          <a:p>
            <a:r>
              <a:rPr lang="nl-NL" dirty="0"/>
              <a:t>Huilend hout. </a:t>
            </a:r>
            <a:endParaRPr lang="nl-NL" dirty="0" smtClean="0"/>
          </a:p>
          <a:p>
            <a:endParaRPr lang="nl-NL" dirty="0" smtClean="0"/>
          </a:p>
          <a:p>
            <a:pPr marL="0" indent="0">
              <a:buNone/>
            </a:pPr>
            <a:r>
              <a:rPr lang="nl-NL" dirty="0"/>
              <a:t>	</a:t>
            </a:r>
            <a:r>
              <a:rPr lang="nl-NL" dirty="0" smtClean="0"/>
              <a:t>Dat </a:t>
            </a:r>
            <a:r>
              <a:rPr lang="nl-NL" dirty="0"/>
              <a:t>is de benaming die de oude indianen, </a:t>
            </a:r>
            <a:r>
              <a:rPr lang="nl-NL" dirty="0" smtClean="0"/>
              <a:t>zoals </a:t>
            </a:r>
            <a:r>
              <a:rPr lang="nl-NL" dirty="0"/>
              <a:t>de </a:t>
            </a:r>
            <a:r>
              <a:rPr lang="nl-NL" dirty="0" smtClean="0"/>
              <a:t>	Maya's</a:t>
            </a:r>
            <a:r>
              <a:rPr lang="nl-NL" dirty="0"/>
              <a:t>, aan de rubberboom </a:t>
            </a:r>
            <a:r>
              <a:rPr lang="nl-NL" dirty="0" smtClean="0"/>
              <a:t>gaven</a:t>
            </a:r>
            <a:r>
              <a:rPr lang="nl-NL" dirty="0"/>
              <a:t>. De indianen sneden </a:t>
            </a:r>
            <a:r>
              <a:rPr lang="nl-NL" dirty="0" smtClean="0"/>
              <a:t>	stukken </a:t>
            </a:r>
            <a:r>
              <a:rPr lang="nl-NL" dirty="0"/>
              <a:t>bast </a:t>
            </a:r>
            <a:r>
              <a:rPr lang="nl-NL" dirty="0" smtClean="0"/>
              <a:t>van </a:t>
            </a:r>
            <a:r>
              <a:rPr lang="nl-NL" dirty="0"/>
              <a:t>de rubberboom, waarna de boom wit, </a:t>
            </a:r>
            <a:r>
              <a:rPr lang="nl-NL" dirty="0" smtClean="0"/>
              <a:t>	plakkerig </a:t>
            </a:r>
            <a:r>
              <a:rPr lang="nl-NL" dirty="0"/>
              <a:t>sap begon te verliezen. </a:t>
            </a:r>
            <a:endParaRPr lang="nl-NL" dirty="0" smtClean="0"/>
          </a:p>
          <a:p>
            <a:pPr marL="0" indent="0">
              <a:buNone/>
            </a:pPr>
            <a:r>
              <a:rPr lang="nl-NL" dirty="0"/>
              <a:t>	</a:t>
            </a:r>
            <a:r>
              <a:rPr lang="nl-NL" dirty="0" smtClean="0"/>
              <a:t>De indianen </a:t>
            </a:r>
            <a:r>
              <a:rPr lang="nl-NL" dirty="0"/>
              <a:t>ontdekten </a:t>
            </a:r>
            <a:r>
              <a:rPr lang="nl-NL" dirty="0" smtClean="0"/>
              <a:t>	dat </a:t>
            </a:r>
            <a:r>
              <a:rPr lang="nl-NL" dirty="0"/>
              <a:t>wanneer je dit sap </a:t>
            </a:r>
            <a:r>
              <a:rPr lang="nl-NL" dirty="0" smtClean="0"/>
              <a:t>in </a:t>
            </a:r>
            <a:r>
              <a:rPr lang="nl-NL" dirty="0"/>
              <a:t>de zon </a:t>
            </a:r>
            <a:r>
              <a:rPr lang="nl-NL" dirty="0" smtClean="0"/>
              <a:t>	liet </a:t>
            </a:r>
            <a:r>
              <a:rPr lang="nl-NL" dirty="0"/>
              <a:t>drogen, er een </a:t>
            </a:r>
            <a:r>
              <a:rPr lang="nl-NL" dirty="0" smtClean="0"/>
              <a:t>plakkerige</a:t>
            </a:r>
            <a:r>
              <a:rPr lang="nl-NL" dirty="0"/>
              <a:t>, </a:t>
            </a:r>
            <a:r>
              <a:rPr lang="nl-NL" dirty="0" smtClean="0"/>
              <a:t>stevige </a:t>
            </a:r>
            <a:r>
              <a:rPr lang="nl-NL" dirty="0"/>
              <a:t>stof overbleef. </a:t>
            </a:r>
            <a:r>
              <a:rPr lang="nl-NL" dirty="0" smtClean="0"/>
              <a:t>Dit 	gebruikten </a:t>
            </a:r>
            <a:r>
              <a:rPr lang="nl-NL" dirty="0"/>
              <a:t>ze voor </a:t>
            </a:r>
            <a:r>
              <a:rPr lang="nl-NL" dirty="0" smtClean="0"/>
              <a:t>allerlei </a:t>
            </a:r>
            <a:r>
              <a:rPr lang="nl-NL" dirty="0"/>
              <a:t>zaken, variërend van </a:t>
            </a:r>
            <a:r>
              <a:rPr lang="nl-NL" dirty="0" smtClean="0"/>
              <a:t>	betaalmiddelen</a:t>
            </a:r>
            <a:r>
              <a:rPr lang="nl-NL" dirty="0"/>
              <a:t>, speeltjes, </a:t>
            </a:r>
            <a:r>
              <a:rPr lang="nl-NL" dirty="0" smtClean="0"/>
              <a:t>maar </a:t>
            </a:r>
            <a:r>
              <a:rPr lang="nl-NL" dirty="0"/>
              <a:t>ook om bijvoorbeeld </a:t>
            </a:r>
            <a:r>
              <a:rPr lang="nl-NL" dirty="0" smtClean="0"/>
              <a:t>	kleding </a:t>
            </a:r>
            <a:r>
              <a:rPr lang="nl-NL" dirty="0"/>
              <a:t>waterdicht te maken.</a:t>
            </a:r>
            <a:br>
              <a:rPr lang="nl-NL" dirty="0"/>
            </a:br>
            <a:endParaRPr lang="nl-NL" dirty="0"/>
          </a:p>
        </p:txBody>
      </p:sp>
    </p:spTree>
    <p:extLst>
      <p:ext uri="{BB962C8B-B14F-4D97-AF65-F5344CB8AC3E}">
        <p14:creationId xmlns:p14="http://schemas.microsoft.com/office/powerpoint/2010/main" val="1974953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pic>
        <p:nvPicPr>
          <p:cNvPr id="6" name="Tijdelijke aanduiding voor inhoud 5" descr="C:\Users\Kor &amp; Annoeschka\Pictures\Annoes\rubber8.jpg"/>
          <p:cNvPicPr>
            <a:picLocks noGrp="1"/>
          </p:cNvPicPr>
          <p:nvPr>
            <p:ph idx="1"/>
          </p:nvPr>
        </p:nvPicPr>
        <p:blipFill>
          <a:blip r:embed="rId2" cstate="print"/>
          <a:srcRect/>
          <a:stretch>
            <a:fillRect/>
          </a:stretch>
        </p:blipFill>
        <p:spPr bwMode="auto">
          <a:xfrm>
            <a:off x="2987824" y="3068960"/>
            <a:ext cx="5410200" cy="3619500"/>
          </a:xfrm>
          <a:prstGeom prst="rect">
            <a:avLst/>
          </a:prstGeom>
          <a:noFill/>
          <a:ln w="9525">
            <a:noFill/>
            <a:miter lim="800000"/>
            <a:headEnd/>
            <a:tailEnd/>
          </a:ln>
        </p:spPr>
      </p:pic>
    </p:spTree>
    <p:extLst>
      <p:ext uri="{BB962C8B-B14F-4D97-AF65-F5344CB8AC3E}">
        <p14:creationId xmlns:p14="http://schemas.microsoft.com/office/powerpoint/2010/main" val="4151258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b="1" dirty="0"/>
              <a:t>Rubberplantage</a:t>
            </a:r>
            <a:r>
              <a:rPr lang="nl-NL" dirty="0"/>
              <a:t/>
            </a:r>
            <a:br>
              <a:rPr lang="nl-NL" dirty="0"/>
            </a:br>
            <a:endParaRPr lang="nl-NL" dirty="0" smtClean="0"/>
          </a:p>
          <a:p>
            <a:pPr marL="114300" indent="0">
              <a:buNone/>
            </a:pPr>
            <a:r>
              <a:rPr lang="nl-NL" dirty="0" smtClean="0"/>
              <a:t>Latex </a:t>
            </a:r>
            <a:r>
              <a:rPr lang="nl-NL" dirty="0"/>
              <a:t>kan gewonnen worden uit allerlei planten en bomen. </a:t>
            </a:r>
            <a:endParaRPr lang="nl-NL" dirty="0" smtClean="0"/>
          </a:p>
          <a:p>
            <a:pPr marL="114300" indent="0">
              <a:buNone/>
            </a:pPr>
            <a:r>
              <a:rPr lang="nl-NL" dirty="0" smtClean="0"/>
              <a:t>Het </a:t>
            </a:r>
            <a:r>
              <a:rPr lang="nl-NL" dirty="0"/>
              <a:t>belangrijkste rubberbomengeslacht is de Wolfsmelkfamilie (hevea). Maar ook verschillende </a:t>
            </a:r>
            <a:r>
              <a:rPr lang="nl-NL" dirty="0" smtClean="0"/>
              <a:t>ficussen (Ficus </a:t>
            </a:r>
            <a:r>
              <a:rPr lang="nl-NL" dirty="0" err="1" smtClean="0"/>
              <a:t>elastica</a:t>
            </a:r>
            <a:r>
              <a:rPr lang="nl-NL" dirty="0" smtClean="0"/>
              <a:t>), </a:t>
            </a:r>
            <a:r>
              <a:rPr lang="nl-NL" dirty="0"/>
              <a:t>de </a:t>
            </a:r>
            <a:r>
              <a:rPr lang="nl-NL" dirty="0" err="1"/>
              <a:t>guayule</a:t>
            </a:r>
            <a:r>
              <a:rPr lang="nl-NL" dirty="0"/>
              <a:t>-cactus en zelfs paardenbloemen geven latex af. </a:t>
            </a:r>
            <a:endParaRPr lang="nl-NL" dirty="0" smtClean="0"/>
          </a:p>
          <a:p>
            <a:pPr marL="114300" indent="0">
              <a:buNone/>
            </a:pPr>
            <a:r>
              <a:rPr lang="nl-NL" dirty="0" smtClean="0"/>
              <a:t>Als </a:t>
            </a:r>
            <a:r>
              <a:rPr lang="nl-NL" dirty="0"/>
              <a:t>een rubberboom 6 tot 8 jaar is, kan voor het eerst latex getapt worden. Na circa 30 jaar vermindert de productie. Bomen worden dan gekapt en verwerkt tot meubelhout.</a:t>
            </a:r>
          </a:p>
          <a:p>
            <a:endParaRPr lang="nl-NL" dirty="0"/>
          </a:p>
        </p:txBody>
      </p:sp>
    </p:spTree>
    <p:extLst>
      <p:ext uri="{BB962C8B-B14F-4D97-AF65-F5344CB8AC3E}">
        <p14:creationId xmlns:p14="http://schemas.microsoft.com/office/powerpoint/2010/main" val="1644148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b="1" dirty="0"/>
              <a:t>Latex tappen</a:t>
            </a:r>
            <a:r>
              <a:rPr lang="nl-NL" dirty="0"/>
              <a:t/>
            </a:r>
            <a:br>
              <a:rPr lang="nl-NL" dirty="0"/>
            </a:br>
            <a:endParaRPr lang="nl-NL" dirty="0" smtClean="0"/>
          </a:p>
          <a:p>
            <a:r>
              <a:rPr lang="nl-NL" dirty="0" smtClean="0"/>
              <a:t>Elke </a:t>
            </a:r>
            <a:r>
              <a:rPr lang="nl-NL" dirty="0"/>
              <a:t>tweede dag wordt een snede in de bast van de rubberboom gemaakt. Voor een optimale sap-productie snijdt men de vaten van linksboven tot rechtsonder door, onder een hoek van 30 graden. Door de schuine, evenwijdige sneden ontstaat in het midden een gootje. Onderaan wordt een tuitje gehangen. Men verzamelt de opbrengst, circa 100 gram latex per twee dagen, in kannetjes.</a:t>
            </a:r>
          </a:p>
          <a:p>
            <a:endParaRPr lang="nl-NL" dirty="0"/>
          </a:p>
        </p:txBody>
      </p:sp>
    </p:spTree>
    <p:extLst>
      <p:ext uri="{BB962C8B-B14F-4D97-AF65-F5344CB8AC3E}">
        <p14:creationId xmlns:p14="http://schemas.microsoft.com/office/powerpoint/2010/main" val="1872007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descr="C:\Users\Kor &amp; Annoeschka\Pictures\Annoes\E_rubber.jpg"/>
          <p:cNvPicPr>
            <a:picLocks noGrp="1"/>
          </p:cNvPicPr>
          <p:nvPr>
            <p:ph idx="1"/>
          </p:nvPr>
        </p:nvPicPr>
        <p:blipFill>
          <a:blip r:embed="rId2" cstate="print"/>
          <a:srcRect/>
          <a:stretch>
            <a:fillRect/>
          </a:stretch>
        </p:blipFill>
        <p:spPr bwMode="auto">
          <a:xfrm>
            <a:off x="323528" y="1052736"/>
            <a:ext cx="7753672" cy="4982815"/>
          </a:xfrm>
          <a:prstGeom prst="rect">
            <a:avLst/>
          </a:prstGeom>
          <a:noFill/>
          <a:ln w="9525">
            <a:noFill/>
            <a:miter lim="800000"/>
            <a:headEnd/>
            <a:tailEnd/>
          </a:ln>
        </p:spPr>
      </p:pic>
    </p:spTree>
    <p:extLst>
      <p:ext uri="{BB962C8B-B14F-4D97-AF65-F5344CB8AC3E}">
        <p14:creationId xmlns:p14="http://schemas.microsoft.com/office/powerpoint/2010/main" val="2452770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b="1" dirty="0"/>
              <a:t>Zuren en scheiden</a:t>
            </a:r>
            <a:r>
              <a:rPr lang="nl-NL" dirty="0"/>
              <a:t/>
            </a:r>
            <a:br>
              <a:rPr lang="nl-NL" dirty="0"/>
            </a:br>
            <a:r>
              <a:rPr lang="nl-NL" dirty="0"/>
              <a:t>In vierkante bakken zuurt men de latex aan met mieren- of azijnzuur. Daardoor scheidt het rubber (ongeveer 30 procent) zich van het water. Het rubber slaat neer, in een lap van circa 4 centimeter dik.</a:t>
            </a:r>
            <a:br>
              <a:rPr lang="nl-NL" dirty="0"/>
            </a:br>
            <a:r>
              <a:rPr lang="nl-NL" dirty="0"/>
              <a:t/>
            </a:r>
            <a:br>
              <a:rPr lang="nl-NL" dirty="0"/>
            </a:br>
            <a:r>
              <a:rPr lang="nl-NL" b="1" dirty="0"/>
              <a:t>Kneden</a:t>
            </a:r>
            <a:r>
              <a:rPr lang="nl-NL" dirty="0"/>
              <a:t/>
            </a:r>
            <a:br>
              <a:rPr lang="nl-NL" dirty="0"/>
            </a:br>
            <a:r>
              <a:rPr lang="nl-NL" dirty="0"/>
              <a:t>De lap rubber gaat door een aantal walsen om het verder van water te ontdoen. Dit zogeheten 'plasticeren' zorgt ook dat de rubbermoleculen tot kleinere moleculen worden afgebroken. Dit vergroot de plasticiteit (de kneedbaarheid) van de stof.</a:t>
            </a:r>
          </a:p>
          <a:p>
            <a:endParaRPr lang="nl-NL" dirty="0"/>
          </a:p>
        </p:txBody>
      </p:sp>
    </p:spTree>
    <p:extLst>
      <p:ext uri="{BB962C8B-B14F-4D97-AF65-F5344CB8AC3E}">
        <p14:creationId xmlns:p14="http://schemas.microsoft.com/office/powerpoint/2010/main" val="238086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pic>
        <p:nvPicPr>
          <p:cNvPr id="4" name="Tijdelijke aanduiding voor inhoud 3" descr="C:\Users\Kor &amp; Annoeschka\Pictures\Annoes\Rubber 3.jpg"/>
          <p:cNvPicPr>
            <a:picLocks noGrp="1"/>
          </p:cNvPicPr>
          <p:nvPr>
            <p:ph idx="1"/>
          </p:nvPr>
        </p:nvPicPr>
        <p:blipFill>
          <a:blip r:embed="rId2" cstate="print"/>
          <a:srcRect/>
          <a:stretch>
            <a:fillRect/>
          </a:stretch>
        </p:blipFill>
        <p:spPr bwMode="auto">
          <a:xfrm>
            <a:off x="4860032" y="4365104"/>
            <a:ext cx="2344189" cy="2240280"/>
          </a:xfrm>
          <a:prstGeom prst="rect">
            <a:avLst/>
          </a:prstGeom>
          <a:noFill/>
          <a:ln w="9525">
            <a:noFill/>
            <a:miter lim="800000"/>
            <a:headEnd/>
            <a:tailEnd/>
          </a:ln>
        </p:spPr>
      </p:pic>
      <p:pic>
        <p:nvPicPr>
          <p:cNvPr id="5" name="Afbeelding 4" descr="C:\Users\Kor &amp; Annoeschka\Pictures\Annoes\Rubber2.jpg"/>
          <p:cNvPicPr/>
          <p:nvPr/>
        </p:nvPicPr>
        <p:blipFill>
          <a:blip r:embed="rId3" cstate="print"/>
          <a:srcRect/>
          <a:stretch>
            <a:fillRect/>
          </a:stretch>
        </p:blipFill>
        <p:spPr bwMode="auto">
          <a:xfrm>
            <a:off x="4788024" y="1608453"/>
            <a:ext cx="2047875" cy="2047875"/>
          </a:xfrm>
          <a:prstGeom prst="rect">
            <a:avLst/>
          </a:prstGeom>
          <a:noFill/>
          <a:ln w="9525">
            <a:noFill/>
            <a:miter lim="800000"/>
            <a:headEnd/>
            <a:tailEnd/>
          </a:ln>
        </p:spPr>
      </p:pic>
      <p:pic>
        <p:nvPicPr>
          <p:cNvPr id="6" name="Afbeelding 5" descr="C:\Users\Kor &amp; Annoeschka\Pictures\Annoes\rubber7.jpg"/>
          <p:cNvPicPr/>
          <p:nvPr/>
        </p:nvPicPr>
        <p:blipFill>
          <a:blip r:embed="rId4" cstate="print"/>
          <a:srcRect/>
          <a:stretch>
            <a:fillRect/>
          </a:stretch>
        </p:blipFill>
        <p:spPr bwMode="auto">
          <a:xfrm>
            <a:off x="251520" y="3212976"/>
            <a:ext cx="2664296" cy="2506588"/>
          </a:xfrm>
          <a:prstGeom prst="rect">
            <a:avLst/>
          </a:prstGeom>
          <a:noFill/>
          <a:ln w="9525">
            <a:noFill/>
            <a:miter lim="800000"/>
            <a:headEnd/>
            <a:tailEnd/>
          </a:ln>
        </p:spPr>
      </p:pic>
      <p:pic>
        <p:nvPicPr>
          <p:cNvPr id="7" name="Afbeelding 6" descr="C:\Users\Kor &amp; Annoeschka\Pictures\Annoes\rubber5.jpg"/>
          <p:cNvPicPr/>
          <p:nvPr/>
        </p:nvPicPr>
        <p:blipFill>
          <a:blip r:embed="rId5" cstate="print"/>
          <a:srcRect/>
          <a:stretch>
            <a:fillRect/>
          </a:stretch>
        </p:blipFill>
        <p:spPr bwMode="auto">
          <a:xfrm>
            <a:off x="1259632" y="507986"/>
            <a:ext cx="2952328" cy="2200934"/>
          </a:xfrm>
          <a:prstGeom prst="rect">
            <a:avLst/>
          </a:prstGeom>
          <a:noFill/>
          <a:ln w="9525">
            <a:noFill/>
            <a:miter lim="800000"/>
            <a:headEnd/>
            <a:tailEnd/>
          </a:ln>
        </p:spPr>
      </p:pic>
    </p:spTree>
    <p:extLst>
      <p:ext uri="{BB962C8B-B14F-4D97-AF65-F5344CB8AC3E}">
        <p14:creationId xmlns:p14="http://schemas.microsoft.com/office/powerpoint/2010/main" val="32442110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b="1" dirty="0"/>
              <a:t>Rubber roken</a:t>
            </a:r>
            <a:r>
              <a:rPr lang="nl-NL" dirty="0"/>
              <a:t/>
            </a:r>
            <a:br>
              <a:rPr lang="nl-NL" dirty="0"/>
            </a:br>
            <a:r>
              <a:rPr lang="nl-NL" dirty="0"/>
              <a:t>Na het walsen bevat het rubber nog wel veel eiwitten. Die kunnen gaan rotten. Dus moeten ze verwijdert of kapotgemaakt worden. Dat laatste gebeurt door de vellen te roken in de rookkamer. De bruine vellen (</a:t>
            </a:r>
            <a:r>
              <a:rPr lang="nl-NL" dirty="0" err="1"/>
              <a:t>smoked</a:t>
            </a:r>
            <a:r>
              <a:rPr lang="nl-NL" dirty="0"/>
              <a:t> sheet) die overblijven, worden in ballen opgestapeld voor vervoer.</a:t>
            </a:r>
            <a:br>
              <a:rPr lang="nl-NL" dirty="0"/>
            </a:br>
            <a:r>
              <a:rPr lang="nl-NL" dirty="0"/>
              <a:t/>
            </a:r>
            <a:br>
              <a:rPr lang="nl-NL" dirty="0"/>
            </a:br>
            <a:r>
              <a:rPr lang="nl-NL" b="1" dirty="0"/>
              <a:t>Wassen en witten</a:t>
            </a:r>
            <a:r>
              <a:rPr lang="nl-NL" dirty="0"/>
              <a:t/>
            </a:r>
            <a:br>
              <a:rPr lang="nl-NL" dirty="0"/>
            </a:br>
            <a:r>
              <a:rPr lang="nl-NL" dirty="0"/>
              <a:t>Om hoogwaardig wit natuurrubber te krijgen, bijvoorbeeld voor condooms, ondergaat het rubber een intensief </a:t>
            </a:r>
            <a:r>
              <a:rPr lang="nl-NL" dirty="0" err="1"/>
              <a:t>wasproces</a:t>
            </a:r>
            <a:r>
              <a:rPr lang="nl-NL" dirty="0"/>
              <a:t> om de eiwitten kwijt te raken. De vellen worden gespoeld, gewalst, weer gespoeld en gewalst, et cetera. Zo blijft het rubber wit, en ontstaat zogeheten '</a:t>
            </a:r>
            <a:r>
              <a:rPr lang="nl-NL" dirty="0" err="1"/>
              <a:t>pale</a:t>
            </a:r>
            <a:r>
              <a:rPr lang="nl-NL" dirty="0"/>
              <a:t> </a:t>
            </a:r>
            <a:r>
              <a:rPr lang="nl-NL" dirty="0" err="1"/>
              <a:t>crep</a:t>
            </a:r>
            <a:r>
              <a:rPr lang="nl-NL" dirty="0"/>
              <a:t>'.</a:t>
            </a:r>
          </a:p>
          <a:p>
            <a:endParaRPr lang="nl-NL" dirty="0"/>
          </a:p>
        </p:txBody>
      </p:sp>
    </p:spTree>
    <p:extLst>
      <p:ext uri="{BB962C8B-B14F-4D97-AF65-F5344CB8AC3E}">
        <p14:creationId xmlns:p14="http://schemas.microsoft.com/office/powerpoint/2010/main" val="27575597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angrenzend">
  <a:themeElements>
    <a:clrScheme name="Aangrenzend">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Kantoor">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angrenzend">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223</TotalTime>
  <Words>17</Words>
  <Application>Microsoft Office PowerPoint</Application>
  <PresentationFormat>Diavoorstelling (4:3)</PresentationFormat>
  <Paragraphs>19</Paragraphs>
  <Slides>11</Slides>
  <Notes>0</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Aangrenzend</vt:lpstr>
      <vt:lpstr>Latex en Rubber</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AOC Oost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Latex en Rubber</dc:title>
  <dc:creator>Annouschka Turksema</dc:creator>
  <cp:lastModifiedBy>Annouschka Turksema</cp:lastModifiedBy>
  <cp:revision>11</cp:revision>
  <dcterms:created xsi:type="dcterms:W3CDTF">2015-06-10T06:21:28Z</dcterms:created>
  <dcterms:modified xsi:type="dcterms:W3CDTF">2015-06-17T06:32:00Z</dcterms:modified>
</cp:coreProperties>
</file>